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69" r:id="rId7"/>
    <p:sldId id="265" r:id="rId8"/>
    <p:sldId id="266" r:id="rId9"/>
    <p:sldId id="274" r:id="rId10"/>
    <p:sldId id="267" r:id="rId11"/>
    <p:sldId id="27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4660"/>
  </p:normalViewPr>
  <p:slideViewPr>
    <p:cSldViewPr snapToGrid="0">
      <p:cViewPr>
        <p:scale>
          <a:sx n="157" d="100"/>
          <a:sy n="157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3651-9D37-4605-9C30-94B81C5AA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 SUPPORT TOOL</a:t>
            </a:r>
            <a:br>
              <a:rPr lang="en-US" dirty="0"/>
            </a:br>
            <a:r>
              <a:rPr lang="en-US" sz="4400" dirty="0"/>
              <a:t>(Check INVIDI &amp; SCAN LOGS)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37F18-8EBE-4723-9064-723938D0B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PRASHANT LAXMIKANT, Chanakya </a:t>
            </a:r>
            <a:r>
              <a:rPr lang="en-US" dirty="0" err="1"/>
              <a:t>Ganguly,</a:t>
            </a:r>
            <a:r>
              <a:rPr lang="en-US" dirty="0"/>
              <a:t>  LIPIKA MUKHERJEE</a:t>
            </a:r>
          </a:p>
        </p:txBody>
      </p:sp>
    </p:spTree>
    <p:extLst>
      <p:ext uri="{BB962C8B-B14F-4D97-AF65-F5344CB8AC3E}">
        <p14:creationId xmlns:p14="http://schemas.microsoft.com/office/powerpoint/2010/main" val="303600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3E64D9-29C2-4880-8750-7F58627F0DE8}"/>
              </a:ext>
            </a:extLst>
          </p:cNvPr>
          <p:cNvSpPr/>
          <p:nvPr/>
        </p:nvSpPr>
        <p:spPr>
          <a:xfrm>
            <a:off x="1" y="2065900"/>
            <a:ext cx="2067842" cy="1363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  <a:br>
              <a:rPr lang="en-US" dirty="0"/>
            </a:br>
            <a:r>
              <a:rPr lang="en-US" dirty="0"/>
              <a:t>web/</a:t>
            </a:r>
            <a:r>
              <a:rPr lang="en-US" dirty="0" err="1"/>
              <a:t>app.wsgi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2948683" y="477078"/>
            <a:ext cx="556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SFE / CPA Request / Response Ad-IP </a:t>
            </a:r>
            <a:r>
              <a:rPr lang="en-US" dirty="0" err="1"/>
              <a:t>Invidi</a:t>
            </a:r>
            <a:r>
              <a:rPr lang="en-US" dirty="0"/>
              <a:t> Framework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6853435" y="2803268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D85867-D4DB-4EC9-AB34-3CAC81A9A921}"/>
              </a:ext>
            </a:extLst>
          </p:cNvPr>
          <p:cNvCxnSpPr/>
          <p:nvPr/>
        </p:nvCxnSpPr>
        <p:spPr>
          <a:xfrm>
            <a:off x="2067842" y="2737328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3724364" y="1500121"/>
            <a:ext cx="3129071" cy="25546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[ Ad-IP ]</a:t>
            </a:r>
            <a:br>
              <a:rPr lang="en-US" dirty="0"/>
            </a:br>
            <a:r>
              <a:rPr lang="en-US" dirty="0"/>
              <a:t>Transforms OP1 Requests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 err="1"/>
              <a:t>Invidi</a:t>
            </a:r>
            <a:r>
              <a:rPr lang="en-US" dirty="0"/>
              <a:t> ICD-14 Format</a:t>
            </a:r>
            <a:br>
              <a:rPr lang="en-US" dirty="0"/>
            </a:br>
            <a:r>
              <a:rPr lang="en-US" dirty="0"/>
              <a:t>Sends Request to </a:t>
            </a:r>
            <a:r>
              <a:rPr lang="en-US" dirty="0" err="1"/>
              <a:t>Invidi</a:t>
            </a:r>
            <a:br>
              <a:rPr lang="en-US" dirty="0"/>
            </a:br>
            <a:r>
              <a:rPr lang="en-US" dirty="0"/>
              <a:t>Persists ICD-14 Request in DB</a:t>
            </a:r>
            <a:br>
              <a:rPr lang="en-US" dirty="0"/>
            </a:br>
            <a:r>
              <a:rPr lang="en-US" dirty="0"/>
              <a:t>Logs in – PilInvidiAdIp.log</a:t>
            </a:r>
            <a:br>
              <a:rPr lang="en-US" dirty="0"/>
            </a:br>
            <a:r>
              <a:rPr lang="en-US" dirty="0" err="1"/>
              <a:t>SumoLogic</a:t>
            </a:r>
            <a:r>
              <a:rPr lang="en-US" dirty="0"/>
              <a:t> – AdIpCommon.log</a:t>
            </a:r>
            <a:br>
              <a:rPr lang="en-US" dirty="0"/>
            </a:br>
            <a:r>
              <a:rPr lang="en-US" dirty="0"/>
              <a:t>Returns Response to OP1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8529654" y="1780090"/>
            <a:ext cx="3129071" cy="19288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[</a:t>
            </a:r>
            <a:r>
              <a:rPr lang="en-US" dirty="0" err="1"/>
              <a:t>Invidi</a:t>
            </a:r>
            <a:r>
              <a:rPr lang="en-US" dirty="0"/>
              <a:t> ICD-14]</a:t>
            </a:r>
            <a:br>
              <a:rPr lang="en-US" dirty="0"/>
            </a:br>
            <a:r>
              <a:rPr lang="en-US" dirty="0"/>
              <a:t>Processes: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 err="1"/>
              <a:t>CreateOrder</a:t>
            </a:r>
            <a:r>
              <a:rPr lang="en-US" b="1" dirty="0"/>
              <a:t>/Line</a:t>
            </a:r>
            <a:br>
              <a:rPr lang="en-US" b="1" dirty="0"/>
            </a:br>
            <a:r>
              <a:rPr lang="en-US" b="1" dirty="0" err="1"/>
              <a:t>UpdateOrder</a:t>
            </a:r>
            <a:r>
              <a:rPr lang="en-US" b="1" dirty="0"/>
              <a:t>/Line</a:t>
            </a:r>
            <a:br>
              <a:rPr lang="en-US" b="1" dirty="0"/>
            </a:br>
            <a:r>
              <a:rPr lang="en-US" b="1" dirty="0" err="1"/>
              <a:t>GetOrder</a:t>
            </a:r>
            <a:r>
              <a:rPr lang="en-US" b="1" dirty="0"/>
              <a:t>/Lines/Line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613CB-70F0-4DFB-8432-AE73F8DA57FA}"/>
              </a:ext>
            </a:extLst>
          </p:cNvPr>
          <p:cNvSpPr txBox="1"/>
          <p:nvPr/>
        </p:nvSpPr>
        <p:spPr>
          <a:xfrm>
            <a:off x="1284270" y="4362679"/>
            <a:ext cx="911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shows the basic workflow, configuration, for SFE / CPA / REST API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1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1463173" y="477078"/>
            <a:ext cx="78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SFE / CPA Prod Support Tool – GUI Tool to Support FAQs by Users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787347" y="3203577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141193" y="1006365"/>
            <a:ext cx="3787347" cy="45945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Provide answers to FAQs from Users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Common Questions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Provide Details for an Order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Provide Details for an </a:t>
            </a:r>
            <a:r>
              <a:rPr lang="en-US" dirty="0" err="1">
                <a:solidFill>
                  <a:prstClr val="black"/>
                </a:solidFill>
              </a:rPr>
              <a:t>OrderLine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Provide the Lines under an Order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logs to check an 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logs to check an 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logs with multiple patterns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</a:t>
            </a:r>
            <a:r>
              <a:rPr lang="en-US" dirty="0" err="1">
                <a:solidFill>
                  <a:prstClr val="black"/>
                </a:solidFill>
              </a:rPr>
              <a:t>SumoLogic</a:t>
            </a:r>
            <a:r>
              <a:rPr lang="en-US" dirty="0">
                <a:solidFill>
                  <a:prstClr val="black"/>
                </a:solidFill>
              </a:rPr>
              <a:t> for Error Status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</a:t>
            </a:r>
            <a:r>
              <a:rPr lang="en-US" dirty="0" err="1">
                <a:solidFill>
                  <a:prstClr val="black"/>
                </a:solidFill>
              </a:rPr>
              <a:t>SumoLogic</a:t>
            </a:r>
            <a:r>
              <a:rPr lang="en-US" dirty="0">
                <a:solidFill>
                  <a:prstClr val="black"/>
                </a:solidFill>
              </a:rPr>
              <a:t> for Time Start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443869" y="1006365"/>
            <a:ext cx="6606938" cy="433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Tool maps to REST API(s) provided by Ad-IP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lang="en-US" b="1" u="sng" dirty="0">
                <a:solidFill>
                  <a:prstClr val="black"/>
                </a:solidFill>
                <a:latin typeface="Gill Sans MT" panose="020B0502020104020203"/>
              </a:rPr>
              <a:t>A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d-IP REST API(s) to check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Invidi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details and scan logs: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</a:rPr>
              <a:t> - /</a:t>
            </a:r>
            <a:r>
              <a:rPr lang="en-US" dirty="0" err="1">
                <a:solidFill>
                  <a:prstClr val="black"/>
                </a:solidFill>
              </a:rPr>
              <a:t>checkdetails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- /</a:t>
            </a:r>
            <a:r>
              <a:rPr lang="en-US" dirty="0" err="1">
                <a:solidFill>
                  <a:prstClr val="black"/>
                </a:solidFill>
              </a:rPr>
              <a:t>checkdetails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- /</a:t>
            </a:r>
            <a:r>
              <a:rPr lang="en-US" dirty="0" err="1">
                <a:solidFill>
                  <a:prstClr val="black"/>
                </a:solidFill>
              </a:rPr>
              <a:t>checkorderlines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  <a:p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/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/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(Pattern)</a:t>
            </a:r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lang="en-US" b="1" dirty="0">
                <a:solidFill>
                  <a:prstClr val="black"/>
                </a:solidFill>
              </a:rPr>
              <a:t>This forms the base foundational configuration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4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402842" y="107710"/>
            <a:ext cx="498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Get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OrderLines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for given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OrderID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are fetched from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Invidi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266352" y="3175407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0" y="846410"/>
            <a:ext cx="3836504" cy="5117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4833862" y="793117"/>
            <a:ext cx="6689197" cy="5117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EE726-558C-7547-B192-202C8FEFCC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341" y="1422871"/>
            <a:ext cx="3175515" cy="19489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F5B6D0-40BA-CC45-AAF3-01DFDD5405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2669" y="3640161"/>
            <a:ext cx="1380154" cy="89208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60BD87-A071-C343-BDA9-A1A3E9C3D4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5492" y="3682593"/>
            <a:ext cx="1637120" cy="78028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8CE325-AED0-F844-9772-BF83B076B6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27197" y="1424187"/>
            <a:ext cx="4018412" cy="175122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92E7D74-E13A-A74D-A721-66DBA12B76D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465099" y="3429000"/>
            <a:ext cx="3886200" cy="1636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42FE5C-30FB-9548-8D38-0FA8E58F2791}"/>
              </a:ext>
            </a:extLst>
          </p:cNvPr>
          <p:cNvSpPr txBox="1"/>
          <p:nvPr/>
        </p:nvSpPr>
        <p:spPr>
          <a:xfrm>
            <a:off x="282184" y="894526"/>
            <a:ext cx="261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 Screen Input: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DD5B1-A34F-B84E-A1AA-7D2636D3C4F4}"/>
              </a:ext>
            </a:extLst>
          </p:cNvPr>
          <p:cNvSpPr txBox="1"/>
          <p:nvPr/>
        </p:nvSpPr>
        <p:spPr>
          <a:xfrm>
            <a:off x="17566" y="4605785"/>
            <a:ext cx="3535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Takes one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 at a time as Input ,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 is a Mandatory Filed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ym typeface="Wingdings" pitchFamily="2" charset="2"/>
              </a:rPr>
              <a:t>OrderLines</a:t>
            </a:r>
            <a:r>
              <a:rPr lang="en-US" sz="1000" dirty="0">
                <a:sym typeface="Wingdings" pitchFamily="2" charset="2"/>
              </a:rPr>
              <a:t> can be fetched from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</a:t>
            </a:r>
            <a:r>
              <a:rPr lang="en-US" sz="1000" dirty="0" err="1">
                <a:sym typeface="Wingdings" pitchFamily="2" charset="2"/>
              </a:rPr>
              <a:t>Invidi</a:t>
            </a:r>
            <a:endParaRPr lang="en-US" sz="10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8E6EF-4BDC-E04E-9C17-00036F461D3F}"/>
              </a:ext>
            </a:extLst>
          </p:cNvPr>
          <p:cNvSpPr txBox="1"/>
          <p:nvPr/>
        </p:nvSpPr>
        <p:spPr>
          <a:xfrm>
            <a:off x="4922874" y="1482522"/>
            <a:ext cx="2404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Any Errors in response are displayed in RED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Error can be API Response Errors(HTTP non 200 Response)/Connectivity Errors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Error can be no </a:t>
            </a:r>
            <a:r>
              <a:rPr lang="en-US" sz="1000" dirty="0" err="1"/>
              <a:t>OrderLineId’s</a:t>
            </a:r>
            <a:r>
              <a:rPr lang="en-US" sz="1000" dirty="0"/>
              <a:t> found in </a:t>
            </a:r>
            <a:r>
              <a:rPr lang="en-US" sz="1000" dirty="0" err="1"/>
              <a:t>Invidi</a:t>
            </a:r>
            <a:r>
              <a:rPr lang="en-US" sz="1000" dirty="0"/>
              <a:t> for given </a:t>
            </a:r>
            <a:r>
              <a:rPr lang="en-US" sz="1000" dirty="0" err="1"/>
              <a:t>OrderID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Error reason/message and Status(FAILED)  is also displayed</a:t>
            </a:r>
          </a:p>
          <a:p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5D0AC-F323-3540-847A-9F30CE3CC234}"/>
              </a:ext>
            </a:extLst>
          </p:cNvPr>
          <p:cNvSpPr txBox="1"/>
          <p:nvPr/>
        </p:nvSpPr>
        <p:spPr>
          <a:xfrm>
            <a:off x="5078142" y="954861"/>
            <a:ext cx="332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OrderLineIds</a:t>
            </a:r>
            <a:r>
              <a:rPr lang="en-US" dirty="0">
                <a:solidFill>
                  <a:prstClr val="black"/>
                </a:solidFill>
              </a:rPr>
              <a:t> Screen Output: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53D8B-DC5C-9F4E-B06A-A503F780191B}"/>
              </a:ext>
            </a:extLst>
          </p:cNvPr>
          <p:cNvSpPr txBox="1"/>
          <p:nvPr/>
        </p:nvSpPr>
        <p:spPr>
          <a:xfrm>
            <a:off x="5078142" y="3560496"/>
            <a:ext cx="21804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Successful results are displayed in GREEN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Status(SUCCEUSS) is displayed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There could be single or multiple </a:t>
            </a:r>
            <a:r>
              <a:rPr lang="en-US" sz="1000" dirty="0" err="1"/>
              <a:t>OrderLineIds</a:t>
            </a:r>
            <a:r>
              <a:rPr lang="en-US" sz="1000" dirty="0"/>
              <a:t> for given </a:t>
            </a:r>
            <a:r>
              <a:rPr lang="en-US" sz="1000" dirty="0" err="1"/>
              <a:t>OrderID</a:t>
            </a:r>
            <a:r>
              <a:rPr lang="en-US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Multiple </a:t>
            </a:r>
            <a:r>
              <a:rPr lang="en-US" sz="1000" dirty="0" err="1"/>
              <a:t>OrderLines</a:t>
            </a:r>
            <a:r>
              <a:rPr lang="en-US" sz="1000" dirty="0"/>
              <a:t> are space separated list </a:t>
            </a:r>
          </a:p>
        </p:txBody>
      </p:sp>
    </p:spTree>
    <p:extLst>
      <p:ext uri="{BB962C8B-B14F-4D97-AF65-F5344CB8AC3E}">
        <p14:creationId xmlns:p14="http://schemas.microsoft.com/office/powerpoint/2010/main" val="45428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>
            <a:cxnSpLocks/>
          </p:cNvCxnSpPr>
          <p:nvPr/>
        </p:nvCxnSpPr>
        <p:spPr>
          <a:xfrm>
            <a:off x="3999998" y="3324263"/>
            <a:ext cx="1389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67269" y="886962"/>
            <a:ext cx="4088600" cy="433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389513" y="493618"/>
            <a:ext cx="6688558" cy="4843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94D62-157F-324D-ABED-01A09BFF6BA3}"/>
              </a:ext>
            </a:extLst>
          </p:cNvPr>
          <p:cNvSpPr txBox="1"/>
          <p:nvPr/>
        </p:nvSpPr>
        <p:spPr>
          <a:xfrm>
            <a:off x="145657" y="1123409"/>
            <a:ext cx="29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OrderStatus</a:t>
            </a:r>
            <a:r>
              <a:rPr lang="en-US" dirty="0">
                <a:solidFill>
                  <a:prstClr val="black"/>
                </a:solidFill>
              </a:rPr>
              <a:t> Input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4CFB0-F7E4-3D49-8E4C-0F4E4130B488}"/>
              </a:ext>
            </a:extLst>
          </p:cNvPr>
          <p:cNvSpPr txBox="1"/>
          <p:nvPr/>
        </p:nvSpPr>
        <p:spPr>
          <a:xfrm>
            <a:off x="402842" y="107710"/>
            <a:ext cx="498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Get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OrderStatus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for given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OrderID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(s)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are fetched from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Invidi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4E06AF-6096-1444-BAB9-6DDC847ED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929" y="1578123"/>
            <a:ext cx="3772140" cy="1850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5BE4C-2CCF-0E47-B392-6290FB6A809E}"/>
              </a:ext>
            </a:extLst>
          </p:cNvPr>
          <p:cNvSpPr txBox="1"/>
          <p:nvPr/>
        </p:nvSpPr>
        <p:spPr>
          <a:xfrm>
            <a:off x="5389512" y="623848"/>
            <a:ext cx="29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OrderStatus</a:t>
            </a:r>
            <a:r>
              <a:rPr lang="en-US" dirty="0">
                <a:solidFill>
                  <a:prstClr val="black"/>
                </a:solidFill>
              </a:rPr>
              <a:t> Result Screen</a:t>
            </a:r>
          </a:p>
        </p:txBody>
      </p:sp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77F1B1AF-AD2B-5C48-9FFF-8F3C711ACC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49008" y="947348"/>
            <a:ext cx="4180244" cy="21086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629129D-C7BA-5147-922E-1717A774F7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509734"/>
            <a:ext cx="2654188" cy="1200328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37B213E3-1BED-244F-8BDD-CE11EEB64C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48007" y="3165362"/>
            <a:ext cx="2124602" cy="21086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09115-8100-B247-9C0D-F7D6736F409F}"/>
              </a:ext>
            </a:extLst>
          </p:cNvPr>
          <p:cNvSpPr txBox="1"/>
          <p:nvPr/>
        </p:nvSpPr>
        <p:spPr>
          <a:xfrm>
            <a:off x="145657" y="3511415"/>
            <a:ext cx="35358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Takes multiple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(s) at a time as Input ,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(s) is a Mandatory Filed , multiple </a:t>
            </a:r>
            <a:r>
              <a:rPr lang="en-US" sz="1000" dirty="0" err="1">
                <a:sym typeface="Wingdings" pitchFamily="2" charset="2"/>
              </a:rPr>
              <a:t>OrderIds</a:t>
            </a:r>
            <a:r>
              <a:rPr lang="en-US" sz="1000" dirty="0">
                <a:sym typeface="Wingdings" pitchFamily="2" charset="2"/>
              </a:rPr>
              <a:t> are entered as comma separated values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ym typeface="Wingdings" pitchFamily="2" charset="2"/>
              </a:rPr>
              <a:t>OrderStatus</a:t>
            </a:r>
            <a:r>
              <a:rPr lang="en-US" sz="1000" dirty="0">
                <a:sym typeface="Wingdings" pitchFamily="2" charset="2"/>
              </a:rPr>
              <a:t> can be fetched for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</a:t>
            </a:r>
            <a:r>
              <a:rPr lang="en-US" sz="1000" dirty="0" err="1">
                <a:sym typeface="Wingdings" pitchFamily="2" charset="2"/>
              </a:rPr>
              <a:t>Invidi</a:t>
            </a:r>
            <a:endParaRPr lang="en-US" sz="10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A81BB-E7F9-3F49-BD5E-CACDDEE0819B}"/>
              </a:ext>
            </a:extLst>
          </p:cNvPr>
          <p:cNvSpPr txBox="1"/>
          <p:nvPr/>
        </p:nvSpPr>
        <p:spPr>
          <a:xfrm>
            <a:off x="5534951" y="1031040"/>
            <a:ext cx="2265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fetched from </a:t>
            </a:r>
            <a:r>
              <a:rPr lang="en-US" sz="1000" dirty="0" err="1"/>
              <a:t>Invidi</a:t>
            </a:r>
            <a:r>
              <a:rPr lang="en-US" sz="1000" dirty="0"/>
              <a:t> , are displayed as paginated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3 </a:t>
            </a:r>
            <a:r>
              <a:rPr lang="en-US" sz="1000" dirty="0" err="1"/>
              <a:t>OrderId</a:t>
            </a:r>
            <a:r>
              <a:rPr lang="en-US" sz="1000" dirty="0"/>
              <a:t> status per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are in JSON format and rendered as received from </a:t>
            </a:r>
            <a:r>
              <a:rPr lang="en-US" sz="1000" dirty="0" err="1"/>
              <a:t>Invidi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Successful results are displayed in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Failed results are displayed in RED</a:t>
            </a:r>
          </a:p>
        </p:txBody>
      </p:sp>
    </p:spTree>
    <p:extLst>
      <p:ext uri="{BB962C8B-B14F-4D97-AF65-F5344CB8AC3E}">
        <p14:creationId xmlns:p14="http://schemas.microsoft.com/office/powerpoint/2010/main" val="269084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>
            <a:cxnSpLocks/>
          </p:cNvCxnSpPr>
          <p:nvPr/>
        </p:nvCxnSpPr>
        <p:spPr>
          <a:xfrm>
            <a:off x="3999998" y="3324263"/>
            <a:ext cx="1389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67269" y="886962"/>
            <a:ext cx="4088600" cy="433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389513" y="493618"/>
            <a:ext cx="6688558" cy="4843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94D62-157F-324D-ABED-01A09BFF6BA3}"/>
              </a:ext>
            </a:extLst>
          </p:cNvPr>
          <p:cNvSpPr txBox="1"/>
          <p:nvPr/>
        </p:nvSpPr>
        <p:spPr>
          <a:xfrm>
            <a:off x="145657" y="1123409"/>
            <a:ext cx="29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OrderLineStatus</a:t>
            </a:r>
            <a:r>
              <a:rPr lang="en-US" dirty="0">
                <a:solidFill>
                  <a:prstClr val="black"/>
                </a:solidFill>
              </a:rPr>
              <a:t> Input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4CFB0-F7E4-3D49-8E4C-0F4E4130B488}"/>
              </a:ext>
            </a:extLst>
          </p:cNvPr>
          <p:cNvSpPr txBox="1"/>
          <p:nvPr/>
        </p:nvSpPr>
        <p:spPr>
          <a:xfrm>
            <a:off x="402842" y="107710"/>
            <a:ext cx="498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Get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OrderLineStatus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for given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OrderLineID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(s)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are fetched from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Invidi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5BE4C-2CCF-0E47-B392-6290FB6A809E}"/>
              </a:ext>
            </a:extLst>
          </p:cNvPr>
          <p:cNvSpPr txBox="1"/>
          <p:nvPr/>
        </p:nvSpPr>
        <p:spPr>
          <a:xfrm>
            <a:off x="5389512" y="623848"/>
            <a:ext cx="34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OrderLineStatus</a:t>
            </a:r>
            <a:r>
              <a:rPr lang="en-US" dirty="0">
                <a:solidFill>
                  <a:prstClr val="black"/>
                </a:solidFill>
              </a:rPr>
              <a:t> Result Screen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09115-8100-B247-9C0D-F7D6736F409F}"/>
              </a:ext>
            </a:extLst>
          </p:cNvPr>
          <p:cNvSpPr txBox="1"/>
          <p:nvPr/>
        </p:nvSpPr>
        <p:spPr>
          <a:xfrm>
            <a:off x="145657" y="3511415"/>
            <a:ext cx="35358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Takes multiple </a:t>
            </a:r>
            <a:r>
              <a:rPr lang="en-US" sz="1000" dirty="0" err="1">
                <a:sym typeface="Wingdings" pitchFamily="2" charset="2"/>
              </a:rPr>
              <a:t>OrderLineId</a:t>
            </a:r>
            <a:r>
              <a:rPr lang="en-US" sz="1000" dirty="0">
                <a:sym typeface="Wingdings" pitchFamily="2" charset="2"/>
              </a:rPr>
              <a:t>(s) at a time as Input , </a:t>
            </a:r>
            <a:r>
              <a:rPr lang="en-US" sz="1000" dirty="0" err="1">
                <a:sym typeface="Wingdings" pitchFamily="2" charset="2"/>
              </a:rPr>
              <a:t>OrderLineId</a:t>
            </a:r>
            <a:r>
              <a:rPr lang="en-US" sz="1000" dirty="0">
                <a:sym typeface="Wingdings" pitchFamily="2" charset="2"/>
              </a:rPr>
              <a:t>(s) is a Mandatory Filed , multiple </a:t>
            </a:r>
            <a:r>
              <a:rPr lang="en-US" sz="1000" dirty="0" err="1">
                <a:sym typeface="Wingdings" pitchFamily="2" charset="2"/>
              </a:rPr>
              <a:t>OrderLineIds</a:t>
            </a:r>
            <a:r>
              <a:rPr lang="en-US" sz="1000" dirty="0">
                <a:sym typeface="Wingdings" pitchFamily="2" charset="2"/>
              </a:rPr>
              <a:t> are entered as comma separated values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ym typeface="Wingdings" pitchFamily="2" charset="2"/>
              </a:rPr>
              <a:t>OrderStatus</a:t>
            </a:r>
            <a:r>
              <a:rPr lang="en-US" sz="1000" dirty="0">
                <a:sym typeface="Wingdings" pitchFamily="2" charset="2"/>
              </a:rPr>
              <a:t> can be fetched for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</a:t>
            </a:r>
            <a:r>
              <a:rPr lang="en-US" sz="1000" dirty="0" err="1">
                <a:sym typeface="Wingdings" pitchFamily="2" charset="2"/>
              </a:rPr>
              <a:t>Invidi</a:t>
            </a:r>
            <a:endParaRPr lang="en-US" sz="10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A81BB-E7F9-3F49-BD5E-CACDDEE0819B}"/>
              </a:ext>
            </a:extLst>
          </p:cNvPr>
          <p:cNvSpPr txBox="1"/>
          <p:nvPr/>
        </p:nvSpPr>
        <p:spPr>
          <a:xfrm>
            <a:off x="5534952" y="1031040"/>
            <a:ext cx="2300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fetched from </a:t>
            </a:r>
            <a:r>
              <a:rPr lang="en-US" sz="1000" dirty="0" err="1"/>
              <a:t>Invidi</a:t>
            </a:r>
            <a:r>
              <a:rPr lang="en-US" sz="1000" dirty="0"/>
              <a:t> , are displayed as paginated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3 </a:t>
            </a:r>
            <a:r>
              <a:rPr lang="en-US" sz="1000" dirty="0" err="1"/>
              <a:t>OrderLineId</a:t>
            </a:r>
            <a:r>
              <a:rPr lang="en-US" sz="1000" dirty="0"/>
              <a:t> status per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are in JSON format and rendered as received from </a:t>
            </a:r>
            <a:r>
              <a:rPr lang="en-US" sz="1000" dirty="0" err="1"/>
              <a:t>Invidi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Successful results are displayed in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Failed results are displayed in RED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343135-0E31-C549-A2DB-EFDE551B9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745" y="1470846"/>
            <a:ext cx="3848253" cy="1875739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B2576B28-BCA8-F64B-ADE1-ADC73FFA94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73550" y="993180"/>
            <a:ext cx="4166705" cy="1879493"/>
          </a:xfrm>
          <a:prstGeom prst="rect">
            <a:avLst/>
          </a:prstGeom>
        </p:spPr>
      </p:pic>
      <p:pic>
        <p:nvPicPr>
          <p:cNvPr id="21" name="Picture 2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7DCEB5C-981F-FE4C-9F73-A7FFF0098F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37604" y="3429000"/>
            <a:ext cx="3244556" cy="1200329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148F08C-4E97-BB44-8C1F-60136DEFD4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32418" y="3002145"/>
            <a:ext cx="2137776" cy="22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>
            <a:cxnSpLocks/>
          </p:cNvCxnSpPr>
          <p:nvPr/>
        </p:nvCxnSpPr>
        <p:spPr>
          <a:xfrm>
            <a:off x="5122258" y="3327328"/>
            <a:ext cx="112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72829" y="846374"/>
            <a:ext cx="5049429" cy="5125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br>
              <a:rPr lang="pt-BR" dirty="0">
                <a:solidFill>
                  <a:prstClr val="black"/>
                </a:solidFill>
              </a:rPr>
            </a:br>
            <a:br>
              <a:rPr lang="pt-BR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6245879" y="846374"/>
            <a:ext cx="5873292" cy="4804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C1517-C249-0A48-9875-89F8F16F1DB5}"/>
              </a:ext>
            </a:extLst>
          </p:cNvPr>
          <p:cNvSpPr txBox="1"/>
          <p:nvPr/>
        </p:nvSpPr>
        <p:spPr>
          <a:xfrm>
            <a:off x="402842" y="107710"/>
            <a:ext cx="4986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API Wrapper Scan Logs </a:t>
            </a:r>
          </a:p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IN" sz="1200" dirty="0">
                <a:solidFill>
                  <a:prstClr val="black"/>
                </a:solidFill>
                <a:latin typeface="Gill Sans MT" panose="020B0502020104020203"/>
              </a:rPr>
              <a:t>scan the logs, based on given patterns, and displays all the matching patterns/results 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6596B-188E-A642-984D-0357E0FC5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28" y="1212155"/>
            <a:ext cx="4515355" cy="1600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3F133-5015-354A-9D6F-6D327ED466BC}"/>
              </a:ext>
            </a:extLst>
          </p:cNvPr>
          <p:cNvSpPr txBox="1"/>
          <p:nvPr/>
        </p:nvSpPr>
        <p:spPr>
          <a:xfrm>
            <a:off x="153007" y="912565"/>
            <a:ext cx="2969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Scan Logs Input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3E46B-6919-904D-AEEC-46FB76DC05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007" y="2910761"/>
            <a:ext cx="1585296" cy="65196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6F046BC5-80F7-0347-91BB-3860F164D4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80252" y="2924795"/>
            <a:ext cx="1585296" cy="651968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4E856C1-2912-2945-958A-DFC41D2083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38376" y="2924795"/>
            <a:ext cx="1511054" cy="7386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3D35C3-6643-5749-A269-AE4F51AD8714}"/>
              </a:ext>
            </a:extLst>
          </p:cNvPr>
          <p:cNvSpPr txBox="1"/>
          <p:nvPr/>
        </p:nvSpPr>
        <p:spPr>
          <a:xfrm>
            <a:off x="113610" y="3674937"/>
            <a:ext cx="47264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Logs are retrieved based on input keys provided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Keys are grepped against selected logs and matching results are retrieved and displayed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Logs can be fetched for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Patterns can be fetched from </a:t>
            </a:r>
            <a:r>
              <a:rPr lang="en-US" sz="1000" dirty="0" err="1">
                <a:sym typeface="Wingdings" pitchFamily="2" charset="2"/>
              </a:rPr>
              <a:t>SumoLogic</a:t>
            </a:r>
            <a:r>
              <a:rPr lang="en-US" sz="1000" dirty="0">
                <a:sym typeface="Wingdings" pitchFamily="2" charset="2"/>
              </a:rPr>
              <a:t> Logs or Owner Specific logs(Default Logs)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appropriate logs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Following keys are provided for searching logs </a:t>
            </a:r>
          </a:p>
          <a:p>
            <a:endParaRPr lang="en-US" sz="1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35F7579-1AA2-A44F-A407-D6714225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5198"/>
              </p:ext>
            </p:extLst>
          </p:nvPr>
        </p:nvGraphicFramePr>
        <p:xfrm>
          <a:off x="2877888" y="5013906"/>
          <a:ext cx="2095839" cy="929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663">
                  <a:extLst>
                    <a:ext uri="{9D8B030D-6E8A-4147-A177-3AD203B41FA5}">
                      <a16:colId xmlns:a16="http://schemas.microsoft.com/office/drawing/2014/main" val="2362986614"/>
                    </a:ext>
                  </a:extLst>
                </a:gridCol>
                <a:gridCol w="1249176">
                  <a:extLst>
                    <a:ext uri="{9D8B030D-6E8A-4147-A177-3AD203B41FA5}">
                      <a16:colId xmlns:a16="http://schemas.microsoft.com/office/drawing/2014/main" val="3478793368"/>
                    </a:ext>
                  </a:extLst>
                </a:gridCol>
              </a:tblGrid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OrderId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 ID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843074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OrderLineId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OrderLine ID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9077218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OrderStatus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 Status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4395563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TimeStart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 Start Time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435245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Status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049386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Pattern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Generic Patterns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758697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EED9FF-C660-2745-9D0C-CD510DF5F409}"/>
              </a:ext>
            </a:extLst>
          </p:cNvPr>
          <p:cNvSpPr txBox="1"/>
          <p:nvPr/>
        </p:nvSpPr>
        <p:spPr>
          <a:xfrm>
            <a:off x="6245879" y="912565"/>
            <a:ext cx="2969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Scan Logs Output Screen</a:t>
            </a:r>
          </a:p>
        </p:txBody>
      </p:sp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928D6F-DF7F-2547-B11F-585A7C08BD6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11743" y="1225175"/>
            <a:ext cx="4922303" cy="2102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897728-088F-F546-8A8D-8C2DDFC6D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05" y="5330949"/>
            <a:ext cx="1892300" cy="482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43A248-1E3D-634F-85FA-10F6146C9152}"/>
              </a:ext>
            </a:extLst>
          </p:cNvPr>
          <p:cNvSpPr txBox="1"/>
          <p:nvPr/>
        </p:nvSpPr>
        <p:spPr>
          <a:xfrm>
            <a:off x="6511743" y="3512777"/>
            <a:ext cx="476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Based on the keys provided as input , loges are grepped and grep results are rendered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are paginated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10 results per page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56257-351A-C342-8B0A-CBADB14E548B}"/>
              </a:ext>
            </a:extLst>
          </p:cNvPr>
          <p:cNvSpPr txBox="1"/>
          <p:nvPr/>
        </p:nvSpPr>
        <p:spPr>
          <a:xfrm>
            <a:off x="6511743" y="4178954"/>
            <a:ext cx="51869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How inputs  are resolved to grep patterns </a:t>
            </a:r>
            <a:endParaRPr lang="en-IN" sz="1000" dirty="0"/>
          </a:p>
          <a:p>
            <a:r>
              <a:rPr lang="en-IN" sz="1000" b="1" dirty="0"/>
              <a:t>Input :</a:t>
            </a:r>
            <a:endParaRPr lang="en-IN" sz="1000" dirty="0"/>
          </a:p>
          <a:p>
            <a:r>
              <a:rPr lang="en-IN" sz="1000" dirty="0"/>
              <a:t>"Owner": "</a:t>
            </a:r>
            <a:r>
              <a:rPr lang="en-IN" sz="1000" dirty="0" err="1"/>
              <a:t>OperativePil</a:t>
            </a:r>
            <a:r>
              <a:rPr lang="en-IN" sz="1000" dirty="0"/>
              <a:t>",</a:t>
            </a:r>
          </a:p>
          <a:p>
            <a:r>
              <a:rPr lang="en-IN" sz="1000" dirty="0"/>
              <a:t> "Log": "Default",</a:t>
            </a:r>
          </a:p>
          <a:p>
            <a:r>
              <a:rPr lang="en-IN" sz="1000" dirty="0"/>
              <a:t> "</a:t>
            </a:r>
            <a:r>
              <a:rPr lang="en-IN" sz="1000" dirty="0" err="1"/>
              <a:t>orderId</a:t>
            </a:r>
            <a:r>
              <a:rPr lang="en-IN" sz="1000" dirty="0"/>
              <a:t>": "14141673",</a:t>
            </a:r>
          </a:p>
          <a:p>
            <a:r>
              <a:rPr lang="en-IN" sz="1000" dirty="0"/>
              <a:t>  "</a:t>
            </a:r>
            <a:r>
              <a:rPr lang="en-IN" sz="1000" dirty="0" err="1"/>
              <a:t>orderStatus</a:t>
            </a:r>
            <a:r>
              <a:rPr lang="en-IN" sz="1000" dirty="0"/>
              <a:t>": "Unapproved" </a:t>
            </a:r>
          </a:p>
          <a:p>
            <a:r>
              <a:rPr lang="en-IN" sz="1000" b="1" dirty="0"/>
              <a:t>grep pattern:</a:t>
            </a:r>
            <a:endParaRPr lang="en-IN" sz="1000" dirty="0"/>
          </a:p>
          <a:p>
            <a:r>
              <a:rPr lang="en-IN" sz="1000" dirty="0"/>
              <a:t>grep JSON= </a:t>
            </a:r>
            <a:r>
              <a:rPr lang="en-IN" sz="1000" dirty="0" err="1"/>
              <a:t>PilAdIpInvidi.log</a:t>
            </a:r>
            <a:r>
              <a:rPr lang="en-IN" sz="1000" dirty="0"/>
              <a:t>* | grep "'</a:t>
            </a:r>
            <a:r>
              <a:rPr lang="en-IN" sz="1000" dirty="0" err="1"/>
              <a:t>orderId</a:t>
            </a:r>
            <a:r>
              <a:rPr lang="en-IN" sz="1000" dirty="0"/>
              <a:t>': '14141673'| grep "'</a:t>
            </a:r>
            <a:r>
              <a:rPr lang="en-IN" sz="1000" dirty="0" err="1"/>
              <a:t>orderStatus</a:t>
            </a:r>
            <a:r>
              <a:rPr lang="en-IN" sz="1000" dirty="0"/>
              <a:t>': 'Unapproved'" | grep -v grep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394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1573619" y="477078"/>
            <a:ext cx="712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Sample screenshot for 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(Default) 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r>
              <a:rPr lang="en-US" dirty="0">
                <a:solidFill>
                  <a:prstClr val="black"/>
                </a:solidFill>
              </a:rPr>
              <a:t>, multiple Patterns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999998" y="3324263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0" y="1529763"/>
            <a:ext cx="4088600" cy="359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 Logs Input: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(Brief explanation of the dropdowns, like, </a:t>
            </a:r>
            <a:r>
              <a:rPr lang="en-US" dirty="0" err="1">
                <a:solidFill>
                  <a:prstClr val="black"/>
                </a:solidFill>
              </a:rPr>
              <a:t>LogFile</a:t>
            </a:r>
            <a:r>
              <a:rPr lang="en-US" dirty="0">
                <a:solidFill>
                  <a:prstClr val="black"/>
                </a:solidFill>
              </a:rPr>
              <a:t> (Default), Multiple Patterns etc.)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656520" y="1284270"/>
            <a:ext cx="5873292" cy="40532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 Logs Output: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(Brief explanation)</a:t>
            </a:r>
            <a:br>
              <a:rPr lang="en-US" dirty="0">
                <a:solidFill>
                  <a:prstClr val="black"/>
                </a:solidFill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796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1641858" y="164999"/>
            <a:ext cx="712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Sample screenshot for 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(Sumo) Error Status, Time Start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999998" y="3324263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0" y="763571"/>
            <a:ext cx="4088600" cy="5350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dirty="0" err="1">
                <a:solidFill>
                  <a:prstClr val="black"/>
                </a:solidFill>
              </a:rPr>
              <a:t>SumoLogic</a:t>
            </a:r>
            <a:r>
              <a:rPr lang="en-US" dirty="0">
                <a:solidFill>
                  <a:prstClr val="black"/>
                </a:solidFill>
              </a:rPr>
              <a:t> Logs Input: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(Brief explanation of the dropdowns, like, </a:t>
            </a:r>
            <a:r>
              <a:rPr lang="en-US" dirty="0" err="1">
                <a:solidFill>
                  <a:prstClr val="black"/>
                </a:solidFill>
              </a:rPr>
              <a:t>LogFile</a:t>
            </a:r>
            <a:r>
              <a:rPr lang="en-US" dirty="0">
                <a:solidFill>
                  <a:prstClr val="black"/>
                </a:solidFill>
              </a:rPr>
              <a:t> (Sumo), Error Status, Time Start etc.)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656520" y="763571"/>
            <a:ext cx="5873292" cy="53506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>
                <a:solidFill>
                  <a:prstClr val="black"/>
                </a:solidFill>
              </a:rPr>
              <a:t>SumoLogic </a:t>
            </a:r>
            <a:r>
              <a:rPr lang="en-US" dirty="0">
                <a:solidFill>
                  <a:prstClr val="black"/>
                </a:solidFill>
              </a:rPr>
              <a:t>Logs Output: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(Brief explanation)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06393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6BB39C3A5F540B881F135E3BAEEE3" ma:contentTypeVersion="6" ma:contentTypeDescription="Create a new document." ma:contentTypeScope="" ma:versionID="48fc5dd00794b239593c68b433651db6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8c9cc3a6dcc5bf39f56c49cae08a97c1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E-Mail Headers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492609C-F210-4FB1-A62B-C1BEF5F311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B3AA7-EB7E-4BFA-B362-BD0071D348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8E4020-EBE1-41E7-A4E6-342220520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6341</TotalTime>
  <Words>1059</Words>
  <Application>Microsoft Macintosh PowerPoint</Application>
  <PresentationFormat>Widescreen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Gallery</vt:lpstr>
      <vt:lpstr>PROD SUPPORT TOOL (Check INVIDI &amp; SCAN LOGS)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Yoga, Agile &amp; MIND SCIENCES</dc:title>
  <dc:creator>Ganguly, Chanakya</dc:creator>
  <cp:lastModifiedBy>Prashant Laxmikant</cp:lastModifiedBy>
  <cp:revision>445</cp:revision>
  <dcterms:created xsi:type="dcterms:W3CDTF">2019-01-30T22:24:45Z</dcterms:created>
  <dcterms:modified xsi:type="dcterms:W3CDTF">2021-05-07T10:01:32Z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0x0101002E26BB39C3A5F540B881F135E3BAEEE3</vt:lpwstr>
  </property>
</Properties>
</file>